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8.png" ContentType="image/png"/>
  <Override PartName="/ppt/media/image12.png" ContentType="image/png"/>
  <Override PartName="/ppt/media/image3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0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Clique para mover o diapositivo</a:t>
            </a:r>
            <a:endParaRPr b="0" lang="pt-PT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pt-PT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das notas</a:t>
            </a:r>
            <a:endParaRPr b="0" lang="pt-PT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pt-PT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&lt;cabeçalho&gt;</a:t>
            </a:r>
            <a:endParaRPr b="0" lang="pt-PT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pt-PT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pt-PT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PT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pt-PT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PT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PT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pt-PT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C35EB4D2-589B-41A3-9F3D-D09C5207BA2F}" type="slidenum">
              <a:rPr b="0" lang="pt-PT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PT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P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B166859-DB8C-41DD-AC0A-90D325FF8749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PT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P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07069E4-EFB6-4C01-9EB1-545FE64E60AB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PT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P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DC35D82-A543-4E37-A910-0929CF1A5A93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PT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P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E295B73-E830-480F-80FA-D78E1F2B93E4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PT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P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948153E-8E47-4D31-B81F-BEF19C7D4143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PT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P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3FDBB4C-4198-4C42-A100-04B03EA35E56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PT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P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47AD0B5-39A6-43AF-8C5B-C3AFAAABC423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PT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P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5D98493-C057-427C-9AF5-9AA6635A2EEE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PT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P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74AE7C1-9AF4-4E1F-89EB-F48786A88793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PT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Clique </a:t>
            </a: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para </a:t>
            </a: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editar o </a:t>
            </a: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formato </a:t>
            </a: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do título</a:t>
            </a:r>
            <a:endParaRPr b="0" lang="pt-PT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Clique para editar o formato de texto dos tópicos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Segundo nível de tópicos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Terceiro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Quarto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Quinto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Sexto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Sétimo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Clique para </a:t>
            </a: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editar o </a:t>
            </a: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formato do </a:t>
            </a: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título</a:t>
            </a:r>
            <a:endParaRPr b="0" lang="pt-PT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Clique para editar o formato de texto dos tópicos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Segundo nível de tópicos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Terceiro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Quarto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Quinto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Sexto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Sétimo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Clique para editar o </a:t>
            </a: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formato do título</a:t>
            </a:r>
            <a:endParaRPr b="0" lang="pt-PT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Clique para editar o formato de texto dos tópicos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Segundo nível de tópicos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Terceiro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Quarto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Quinto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Sexto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Sétimo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Clique para editar o formato do título</a:t>
            </a:r>
            <a:endParaRPr b="0" lang="pt-PT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Clique para editar o formato de texto dos tópicos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Segundo nível de tópicos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Terceiro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Quarto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Quinto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Sexto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Sétimo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Clique para editar o formato do título</a:t>
            </a:r>
            <a:endParaRPr b="0" lang="pt-PT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Clique para editar o formato de texto dos tópicos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Segundo nível de tópicos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Terceiro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Quarto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Quinto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Sexto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Sétimo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Clique para editar o formato do título</a:t>
            </a:r>
            <a:endParaRPr b="0" lang="pt-PT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Clique para editar o formato de texto dos tópicos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Segundo nível de tópicos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Terceiro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Quarto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Quinto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Sexto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Sétimo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3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PT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Clique para editar o formato do título</a:t>
            </a:r>
            <a:endParaRPr b="0" lang="pt-PT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Clique para editar o formato de texto dos tópicos</a:t>
            </a:r>
            <a:endParaRPr b="0" lang="pt-PT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Segundo nível de tópicos</a:t>
            </a:r>
            <a:endParaRPr b="0" lang="pt-PT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Terceiro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Quarto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Quinto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Sexto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PT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Sétimo nível de tópicos</a:t>
            </a:r>
            <a:endParaRPr b="0" lang="pt-PT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919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5050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3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5" name="Text 0"/>
          <p:cNvSpPr/>
          <p:nvPr/>
        </p:nvSpPr>
        <p:spPr>
          <a:xfrm>
            <a:off x="793800" y="1829880"/>
            <a:ext cx="7556040" cy="212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Pitch de Investimento: Jogos de Caça-Níquel Online</a:t>
            </a:r>
            <a:endParaRPr b="0" lang="pt-PT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" name="Text 1"/>
          <p:cNvSpPr/>
          <p:nvPr/>
        </p:nvSpPr>
        <p:spPr>
          <a:xfrm>
            <a:off x="793800" y="4296240"/>
            <a:ext cx="755604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O mercado brasileiro de jogos digitais está entre os 5 maiores do mundo, projetando um volume de R$18 bilhões até 2025. Nossa operação com servidor no exterior garante agilidade e menos burocracia, otimizando o processo de investimento.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7" name="Shape 2"/>
          <p:cNvSpPr/>
          <p:nvPr/>
        </p:nvSpPr>
        <p:spPr>
          <a:xfrm>
            <a:off x="793800" y="6019920"/>
            <a:ext cx="362520" cy="362520"/>
          </a:xfrm>
          <a:prstGeom prst="roundRect">
            <a:avLst>
              <a:gd name="adj" fmla="val 25194296"/>
            </a:avLst>
          </a:prstGeom>
          <a:solidFill>
            <a:srgbClr val="1a6af5"/>
          </a:solidFill>
          <a:ln w="7620">
            <a:solidFill>
              <a:srgbClr val="4d4d5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8" name="Text 3"/>
          <p:cNvSpPr/>
          <p:nvPr/>
        </p:nvSpPr>
        <p:spPr>
          <a:xfrm>
            <a:off x="912240" y="6152400"/>
            <a:ext cx="125640" cy="9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751"/>
              </a:lnSpc>
              <a:tabLst>
                <a:tab algn="l" pos="0"/>
              </a:tabLst>
            </a:pPr>
            <a:r>
              <a:rPr b="0" lang="en-US" sz="750" strike="noStrike" u="none">
                <a:solidFill>
                  <a:srgbClr val="ffffff"/>
                </a:solidFill>
                <a:effectLst/>
                <a:uFillTx/>
                <a:latin typeface="Roboto Medium"/>
                <a:ea typeface="Roboto Medium"/>
              </a:rPr>
              <a:t>VC</a:t>
            </a:r>
            <a:endParaRPr b="0" lang="pt-PT" sz="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" name="Text 4"/>
          <p:cNvSpPr/>
          <p:nvPr/>
        </p:nvSpPr>
        <p:spPr>
          <a:xfrm>
            <a:off x="1270080" y="6003000"/>
            <a:ext cx="2211840" cy="39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e5e0df"/>
                </a:solidFill>
                <a:effectLst/>
                <a:uFillTx/>
                <a:latin typeface="Roboto Bold"/>
                <a:ea typeface="Roboto Bold"/>
              </a:rPr>
              <a:t>por Victor Calisto</a:t>
            </a:r>
            <a:endParaRPr b="0" lang="pt-PT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796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1" name="Text 0"/>
          <p:cNvSpPr/>
          <p:nvPr/>
        </p:nvSpPr>
        <p:spPr>
          <a:xfrm>
            <a:off x="783000" y="3411720"/>
            <a:ext cx="11297160" cy="69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499"/>
              </a:lnSpc>
              <a:tabLst>
                <a:tab algn="l" pos="0"/>
              </a:tabLst>
            </a:pPr>
            <a:r>
              <a:rPr b="0" lang="en-US" sz="440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Oportunidade de Mercado em Expansão</a:t>
            </a:r>
            <a:endParaRPr b="0" lang="pt-PT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2" name="Text 1"/>
          <p:cNvSpPr/>
          <p:nvPr/>
        </p:nvSpPr>
        <p:spPr>
          <a:xfrm>
            <a:off x="783000" y="4557960"/>
            <a:ext cx="4130640" cy="7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5800"/>
              </a:lnSpc>
              <a:tabLst>
                <a:tab algn="l" pos="0"/>
              </a:tabLst>
            </a:pPr>
            <a:r>
              <a:rPr b="0" lang="en-US" sz="58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82.8%</a:t>
            </a:r>
            <a:endParaRPr b="0" lang="pt-PT" sz="5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3" name="Text 2"/>
          <p:cNvSpPr/>
          <p:nvPr/>
        </p:nvSpPr>
        <p:spPr>
          <a:xfrm>
            <a:off x="783000" y="5575680"/>
            <a:ext cx="4130640" cy="71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ts val="2801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Brasileiros consomem jogos digitais em 2025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" name="Text 3"/>
          <p:cNvSpPr/>
          <p:nvPr/>
        </p:nvSpPr>
        <p:spPr>
          <a:xfrm>
            <a:off x="5249520" y="4557960"/>
            <a:ext cx="4130640" cy="7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5800"/>
              </a:lnSpc>
              <a:tabLst>
                <a:tab algn="l" pos="0"/>
              </a:tabLst>
            </a:pPr>
            <a:r>
              <a:rPr b="0" lang="en-US" sz="58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8.9%</a:t>
            </a:r>
            <a:endParaRPr b="0" lang="pt-PT" sz="5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" name="Text 4"/>
          <p:cNvSpPr/>
          <p:nvPr/>
        </p:nvSpPr>
        <p:spPr>
          <a:xfrm>
            <a:off x="5249520" y="5575680"/>
            <a:ext cx="4130640" cy="35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801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Crescimento percentual em um ano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6" name="Text 5"/>
          <p:cNvSpPr/>
          <p:nvPr/>
        </p:nvSpPr>
        <p:spPr>
          <a:xfrm>
            <a:off x="9716040" y="4557960"/>
            <a:ext cx="4131000" cy="7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5800"/>
              </a:lnSpc>
              <a:tabLst>
                <a:tab algn="l" pos="0"/>
              </a:tabLst>
            </a:pPr>
            <a:r>
              <a:rPr b="0" lang="en-US" sz="58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$3.5B</a:t>
            </a:r>
            <a:endParaRPr b="0" lang="pt-PT" sz="5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7" name="Text 6"/>
          <p:cNvSpPr/>
          <p:nvPr/>
        </p:nvSpPr>
        <p:spPr>
          <a:xfrm>
            <a:off x="9716040" y="5575680"/>
            <a:ext cx="4131000" cy="35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801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Receita do segmento em 2025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8" name="Text 7"/>
          <p:cNvSpPr/>
          <p:nvPr/>
        </p:nvSpPr>
        <p:spPr>
          <a:xfrm>
            <a:off x="783000" y="6543360"/>
            <a:ext cx="13064040" cy="107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O mercado de jogos digitais no Brasil está em ascensão. A projeção para 2025 indica que 82,8% dos brasileiros consumirãm jogos, um crescimento de 8,9 pontos percentuais em apenas um ano. Jogos de sorte e azar impulsionam a receita do segmento, que pode atingir US$3,5 bilhões em 2025.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8350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0" name="Text 0"/>
          <p:cNvSpPr/>
          <p:nvPr/>
        </p:nvSpPr>
        <p:spPr>
          <a:xfrm>
            <a:off x="793800" y="3493440"/>
            <a:ext cx="95871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Tendências e Perfil dos Jogadores</a:t>
            </a:r>
            <a:endParaRPr b="0" lang="pt-PT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1" name="Shape 1"/>
          <p:cNvSpPr/>
          <p:nvPr/>
        </p:nvSpPr>
        <p:spPr>
          <a:xfrm>
            <a:off x="793800" y="4542480"/>
            <a:ext cx="4196160" cy="2047680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2" name="Text 2"/>
          <p:cNvSpPr/>
          <p:nvPr/>
        </p:nvSpPr>
        <p:spPr>
          <a:xfrm>
            <a:off x="1028160" y="4776840"/>
            <a:ext cx="32302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Geração Z e Millennials</a:t>
            </a:r>
            <a:endParaRPr b="0" lang="pt-PT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3" name="Text 3"/>
          <p:cNvSpPr/>
          <p:nvPr/>
        </p:nvSpPr>
        <p:spPr>
          <a:xfrm>
            <a:off x="1028160" y="5267160"/>
            <a:ext cx="3727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Impulsionam o mercado de jogos, buscando entretenimento e ganhos.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4" name="Shape 4"/>
          <p:cNvSpPr/>
          <p:nvPr/>
        </p:nvSpPr>
        <p:spPr>
          <a:xfrm>
            <a:off x="5217120" y="4542480"/>
            <a:ext cx="4196160" cy="2047680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5" name="Text 5"/>
          <p:cNvSpPr/>
          <p:nvPr/>
        </p:nvSpPr>
        <p:spPr>
          <a:xfrm>
            <a:off x="5451480" y="4776840"/>
            <a:ext cx="35323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Dispositivos Móveis e PCs</a:t>
            </a:r>
            <a:endParaRPr b="0" lang="pt-PT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" name="Text 6"/>
          <p:cNvSpPr/>
          <p:nvPr/>
        </p:nvSpPr>
        <p:spPr>
          <a:xfrm>
            <a:off x="5451480" y="5267160"/>
            <a:ext cx="372708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Consumo consolidado, com alta demanda por plataformas responsivas.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" name="Shape 7"/>
          <p:cNvSpPr/>
          <p:nvPr/>
        </p:nvSpPr>
        <p:spPr>
          <a:xfrm>
            <a:off x="9640080" y="4542480"/>
            <a:ext cx="4196160" cy="2047680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" name="Text 8"/>
          <p:cNvSpPr/>
          <p:nvPr/>
        </p:nvSpPr>
        <p:spPr>
          <a:xfrm>
            <a:off x="9874440" y="4776840"/>
            <a:ext cx="372708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Engajamento e Recompensa</a:t>
            </a:r>
            <a:endParaRPr b="0" lang="pt-PT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9" name="Text 9"/>
          <p:cNvSpPr/>
          <p:nvPr/>
        </p:nvSpPr>
        <p:spPr>
          <a:xfrm>
            <a:off x="9874440" y="5621400"/>
            <a:ext cx="372708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Público motivado por oportunidades de ganho e experiências imersivas.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0" name="Text 10"/>
          <p:cNvSpPr/>
          <p:nvPr/>
        </p:nvSpPr>
        <p:spPr>
          <a:xfrm>
            <a:off x="793800" y="6845400"/>
            <a:ext cx="13042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O mercado é impulsionado pela Geração Z e Millennials, com forte consumo em dispositivos móveis e PCs. Nosso público é engajado, buscando tanto entretenimento quanto a possibilidade de ganhos. Este perfil demonstra a vitalidade do setor.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8350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2" name="Text 0"/>
          <p:cNvSpPr/>
          <p:nvPr/>
        </p:nvSpPr>
        <p:spPr>
          <a:xfrm>
            <a:off x="793800" y="3712320"/>
            <a:ext cx="66117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Diferencial Operacional</a:t>
            </a:r>
            <a:endParaRPr b="0" lang="pt-PT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3" name="Text 1"/>
          <p:cNvSpPr/>
          <p:nvPr/>
        </p:nvSpPr>
        <p:spPr>
          <a:xfrm>
            <a:off x="793800" y="4761360"/>
            <a:ext cx="13042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e5e0df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Operação baseada em servidor internacional, garantindo eficiência e flexibilidade.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4" name="Text 2"/>
          <p:cNvSpPr/>
          <p:nvPr/>
        </p:nvSpPr>
        <p:spPr>
          <a:xfrm>
            <a:off x="793800" y="5203440"/>
            <a:ext cx="13042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e5e0df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Agilidade nas atualizações e manutenção do sistema para uma experiência contínua.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5" name="Text 3"/>
          <p:cNvSpPr/>
          <p:nvPr/>
        </p:nvSpPr>
        <p:spPr>
          <a:xfrm>
            <a:off x="793800" y="5645880"/>
            <a:ext cx="13042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marL="343080" indent="-343080">
              <a:lnSpc>
                <a:spcPts val="2849"/>
              </a:lnSpc>
              <a:buClr>
                <a:srgbClr val="e5e0df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Transações facilitadas via empresas nacionais para depósitos e saques rápidos.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2849"/>
              </a:lnSpc>
              <a:buClr>
                <a:srgbClr val="e5e0df"/>
              </a:buClr>
              <a:buFont typeface="Symbol" charset="2"/>
              <a:buChar char=""/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Estrutura de fiscal e contabel vaforavel por meio de multiplos países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6" name="Text 4"/>
          <p:cNvSpPr/>
          <p:nvPr/>
        </p:nvSpPr>
        <p:spPr>
          <a:xfrm>
            <a:off x="793800" y="6263640"/>
            <a:ext cx="130424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Nossa operação utiliza um servidor internacional, proporcionando agilidade em atualizações e manutenção. Isso assegura menos burocracia e maior flexibilidade. Transações financeiras são facilitadas por empresas nacionais, otimizando depósitos e saques para os usuários.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 0"/>
          <p:cNvSpPr/>
          <p:nvPr/>
        </p:nvSpPr>
        <p:spPr>
          <a:xfrm>
            <a:off x="793800" y="2049480"/>
            <a:ext cx="1163304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Descrição do Produto: Variedade de Slots</a:t>
            </a:r>
            <a:endParaRPr b="0" lang="pt-PT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8" name="Text 1"/>
          <p:cNvSpPr/>
          <p:nvPr/>
        </p:nvSpPr>
        <p:spPr>
          <a:xfrm>
            <a:off x="793800" y="33253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Slots 3x3</a:t>
            </a:r>
            <a:endParaRPr b="0" lang="pt-PT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9" name="Text 2"/>
          <p:cNvSpPr/>
          <p:nvPr/>
        </p:nvSpPr>
        <p:spPr>
          <a:xfrm>
            <a:off x="793800" y="3906360"/>
            <a:ext cx="39776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Rápido e fácil, com apelo retrô.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0" name="Text 3"/>
          <p:cNvSpPr/>
          <p:nvPr/>
        </p:nvSpPr>
        <p:spPr>
          <a:xfrm>
            <a:off x="5333040" y="33253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Slots 4x4</a:t>
            </a:r>
            <a:endParaRPr b="0" lang="pt-PT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1" name="Text 4"/>
          <p:cNvSpPr/>
          <p:nvPr/>
        </p:nvSpPr>
        <p:spPr>
          <a:xfrm>
            <a:off x="5333040" y="3906360"/>
            <a:ext cx="39776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Mais linhas, maiores possibilidades de ganho.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2" name="Text 5"/>
          <p:cNvSpPr/>
          <p:nvPr/>
        </p:nvSpPr>
        <p:spPr>
          <a:xfrm>
            <a:off x="9871920" y="33253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Slots 5x5</a:t>
            </a:r>
            <a:endParaRPr b="0" lang="pt-PT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3" name="Text 6"/>
          <p:cNvSpPr/>
          <p:nvPr/>
        </p:nvSpPr>
        <p:spPr>
          <a:xfrm>
            <a:off x="9871920" y="3906360"/>
            <a:ext cx="39776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Experiência imersiva, múltiplos bônus.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4" name="Text 7"/>
          <p:cNvSpPr/>
          <p:nvPr/>
        </p:nvSpPr>
        <p:spPr>
          <a:xfrm>
            <a:off x="793800" y="5091480"/>
            <a:ext cx="130424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Oferecemos plataformas de slots nos formatos 3x3, 4x4 e 5x5, atendendo a diversos perfis de jogadores. Os slots 3x3 são rápidos e com apelo retrô. Já os 4x4 oferecem mais linhas e possibilidades de ganho. Os 5x5 proporcionam uma experiência imersiva com múltiplos bônus.</a:t>
            </a:r>
            <a:endParaRPr b="0" lang="pt-PT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 12"/>
          <p:cNvSpPr/>
          <p:nvPr/>
        </p:nvSpPr>
        <p:spPr>
          <a:xfrm>
            <a:off x="793800" y="2049480"/>
            <a:ext cx="1163304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Vantagem da Casa</a:t>
            </a:r>
            <a:endParaRPr b="0" lang="pt-PT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6" name="Text 26"/>
          <p:cNvSpPr/>
          <p:nvPr/>
        </p:nvSpPr>
        <p:spPr>
          <a:xfrm>
            <a:off x="964800" y="3227040"/>
            <a:ext cx="7135200" cy="253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sp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</a:rPr>
              <a:t>P = (1/13) * (1/13) * (1/13) = 1/2197</a:t>
            </a:r>
            <a:endParaRPr b="0" lang="en-US" sz="1750" strike="noStrike" u="none">
              <a:solidFill>
                <a:srgbClr val="e5e0df"/>
              </a:solidFill>
              <a:effectLst/>
              <a:uFillTx/>
              <a:latin typeface="Roboto Light"/>
              <a:ea typeface="Roboto Light"/>
            </a:endParaRPr>
          </a:p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</a:rPr>
              <a:t>P_total = 8 * (1/2197) ≈ 0,00364 ou 0,364%</a:t>
            </a:r>
            <a:endParaRPr b="0" lang="en-US" sz="1750" strike="noStrike" u="none">
              <a:solidFill>
                <a:srgbClr val="e5e0df"/>
              </a:solidFill>
              <a:effectLst/>
              <a:uFillTx/>
              <a:latin typeface="Roboto Light"/>
              <a:ea typeface="Roboto Light"/>
            </a:endParaRPr>
          </a:p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</a:rPr>
              <a:t>Odd justa = 1 / 0,00364 ≈ 274,625x</a:t>
            </a:r>
            <a:endParaRPr b="0" lang="en-US" sz="1750" strike="noStrike" u="none">
              <a:solidFill>
                <a:srgbClr val="e5e0df"/>
              </a:solidFill>
              <a:effectLst/>
              <a:uFillTx/>
              <a:latin typeface="Roboto Light"/>
              <a:ea typeface="Roboto Light"/>
            </a:endParaRPr>
          </a:p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</a:rPr>
              <a:t>Odd paga = 10x</a:t>
            </a:r>
            <a:endParaRPr b="0" lang="en-US" sz="1750" strike="noStrike" u="none">
              <a:solidFill>
                <a:srgbClr val="e5e0df"/>
              </a:solidFill>
              <a:effectLst/>
              <a:uFillTx/>
              <a:latin typeface="Roboto Light"/>
              <a:ea typeface="Roboto Light"/>
            </a:endParaRPr>
          </a:p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</a:rPr>
              <a:t>Expectância matemática do jogador por R$1,00 apostado:</a:t>
            </a:r>
            <a:endParaRPr b="0" lang="en-US" sz="1750" strike="noStrike" u="none">
              <a:solidFill>
                <a:srgbClr val="e5e0df"/>
              </a:solidFill>
              <a:effectLst/>
              <a:uFillTx/>
              <a:latin typeface="Roboto Light"/>
              <a:ea typeface="Roboto Light"/>
            </a:endParaRPr>
          </a:p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</a:rPr>
              <a:t>E = 0,00364 * 10 = R$0,0364</a:t>
            </a:r>
            <a:endParaRPr b="0" lang="en-US" sz="1750" strike="noStrike" u="none">
              <a:solidFill>
                <a:srgbClr val="e5e0df"/>
              </a:solidFill>
              <a:effectLst/>
              <a:uFillTx/>
              <a:latin typeface="Roboto Light"/>
              <a:ea typeface="Roboto Light"/>
            </a:endParaRPr>
          </a:p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5e0df"/>
                </a:solidFill>
                <a:effectLst/>
                <a:uFillTx/>
                <a:latin typeface="Roboto Light"/>
              </a:rPr>
              <a:t>Perda esperada = R$1,00 - R$0,0364 = R$0,9636 =&gt; House Edge = 96,36%</a:t>
            </a:r>
            <a:endParaRPr b="0" lang="en-US" sz="1750" strike="noStrike" u="none">
              <a:solidFill>
                <a:srgbClr val="e5e0df"/>
              </a:solidFill>
              <a:effectLst/>
              <a:uFillTx/>
              <a:latin typeface="Roboto Light"/>
              <a:ea typeface="Roboto Light"/>
            </a:endParaRPr>
          </a:p>
        </p:txBody>
      </p:sp>
      <p:pic>
        <p:nvPicPr>
          <p:cNvPr id="87" name="" descr=""/>
          <p:cNvPicPr/>
          <p:nvPr/>
        </p:nvPicPr>
        <p:blipFill>
          <a:blip r:embed="rId1"/>
          <a:stretch/>
        </p:blipFill>
        <p:spPr>
          <a:xfrm rot="21573600">
            <a:off x="8325720" y="945360"/>
            <a:ext cx="5513040" cy="55130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31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9" name="Text 0"/>
          <p:cNvSpPr/>
          <p:nvPr/>
        </p:nvSpPr>
        <p:spPr>
          <a:xfrm>
            <a:off x="761400" y="598320"/>
            <a:ext cx="7620840" cy="135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349"/>
              </a:lnSpc>
              <a:tabLst>
                <a:tab algn="l" pos="0"/>
              </a:tabLst>
            </a:pPr>
            <a:r>
              <a:rPr b="0" lang="en-US" sz="425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Experiência do Usuário e Monetização</a:t>
            </a:r>
            <a:endParaRPr b="0" lang="pt-PT" sz="4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90" name="Image 1" descr="preencoded.png"/>
          <p:cNvPicPr/>
          <p:nvPr/>
        </p:nvPicPr>
        <p:blipFill>
          <a:blip r:embed="rId2"/>
          <a:stretch/>
        </p:blipFill>
        <p:spPr>
          <a:xfrm>
            <a:off x="761400" y="2322360"/>
            <a:ext cx="543600" cy="543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1" name="Text 1"/>
          <p:cNvSpPr/>
          <p:nvPr/>
        </p:nvSpPr>
        <p:spPr>
          <a:xfrm>
            <a:off x="1522800" y="2413440"/>
            <a:ext cx="2719080" cy="33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21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Interface Intuitiva</a:t>
            </a:r>
            <a:endParaRPr b="0" lang="pt-PT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" name="Text 2"/>
          <p:cNvSpPr/>
          <p:nvPr/>
        </p:nvSpPr>
        <p:spPr>
          <a:xfrm>
            <a:off x="1522800" y="2883600"/>
            <a:ext cx="6859440" cy="34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170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Design responsivo para desktop e mobile.</a:t>
            </a:r>
            <a:endParaRPr b="0" lang="pt-PT" sz="1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93" name="Image 2" descr="preencoded.png"/>
          <p:cNvPicPr/>
          <p:nvPr/>
        </p:nvPicPr>
        <p:blipFill>
          <a:blip r:embed="rId3"/>
          <a:stretch/>
        </p:blipFill>
        <p:spPr>
          <a:xfrm>
            <a:off x="761400" y="3704760"/>
            <a:ext cx="543600" cy="543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4" name="Text 3"/>
          <p:cNvSpPr/>
          <p:nvPr/>
        </p:nvSpPr>
        <p:spPr>
          <a:xfrm>
            <a:off x="1522800" y="3795840"/>
            <a:ext cx="2719080" cy="33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21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Suporte 24/7</a:t>
            </a:r>
            <a:endParaRPr b="0" lang="pt-PT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5" name="Text 4"/>
          <p:cNvSpPr/>
          <p:nvPr/>
        </p:nvSpPr>
        <p:spPr>
          <a:xfrm>
            <a:off x="1522800" y="4266360"/>
            <a:ext cx="6859440" cy="34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170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Atendimento e múltiplos métodos de pagamento.</a:t>
            </a:r>
            <a:endParaRPr b="0" lang="pt-PT" sz="1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96" name="Image 3" descr="preencoded.png"/>
          <p:cNvPicPr/>
          <p:nvPr/>
        </p:nvPicPr>
        <p:blipFill>
          <a:blip r:embed="rId4"/>
          <a:stretch/>
        </p:blipFill>
        <p:spPr>
          <a:xfrm>
            <a:off x="761400" y="5087160"/>
            <a:ext cx="543600" cy="543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7" name="Text 5"/>
          <p:cNvSpPr/>
          <p:nvPr/>
        </p:nvSpPr>
        <p:spPr>
          <a:xfrm>
            <a:off x="1522800" y="5178240"/>
            <a:ext cx="3237840" cy="33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21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Fidelidade e Promoções</a:t>
            </a:r>
            <a:endParaRPr b="0" lang="pt-PT" sz="2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8" name="Text 6"/>
          <p:cNvSpPr/>
          <p:nvPr/>
        </p:nvSpPr>
        <p:spPr>
          <a:xfrm>
            <a:off x="1522800" y="5648760"/>
            <a:ext cx="6859440" cy="34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170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Programas de fidelidade e ofertas semanais.</a:t>
            </a:r>
            <a:endParaRPr b="0" lang="pt-PT" sz="1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9" name="Text 7"/>
          <p:cNvSpPr/>
          <p:nvPr/>
        </p:nvSpPr>
        <p:spPr>
          <a:xfrm>
            <a:off x="761400" y="6241320"/>
            <a:ext cx="7620840" cy="13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170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Nossa interface é intuitiva e responsiva para desktop e mobile. Oferecemos suporte 24/7 e múltiplos métodos de pagamento, facilitando a experiência do usuário. Além disso, programas de fidelidade e promoções semanais aumentam a retenção e monetização.</a:t>
            </a:r>
            <a:endParaRPr b="0" lang="pt-PT" sz="1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1" name="Text 0"/>
          <p:cNvSpPr/>
          <p:nvPr/>
        </p:nvSpPr>
        <p:spPr>
          <a:xfrm>
            <a:off x="793800" y="718560"/>
            <a:ext cx="7556040" cy="127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000"/>
              </a:lnSpc>
              <a:tabLst>
                <a:tab algn="l" pos="0"/>
              </a:tabLst>
            </a:pPr>
            <a:r>
              <a:rPr b="0" lang="en-US" sz="400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Projeções de Crescimento e Potencial de Retorno</a:t>
            </a:r>
            <a:endParaRPr b="0" lang="pt-PT" sz="4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02" name="Image 1" descr="preencoded.png"/>
          <p:cNvPicPr/>
          <p:nvPr/>
        </p:nvPicPr>
        <p:blipFill>
          <a:blip r:embed="rId2"/>
          <a:stretch/>
        </p:blipFill>
        <p:spPr>
          <a:xfrm>
            <a:off x="793800" y="2300400"/>
            <a:ext cx="1020240" cy="1224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3" name="Text 1"/>
          <p:cNvSpPr/>
          <p:nvPr/>
        </p:nvSpPr>
        <p:spPr>
          <a:xfrm>
            <a:off x="2120760" y="2504520"/>
            <a:ext cx="2551320" cy="3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Crescimento Brasil</a:t>
            </a:r>
            <a:endParaRPr b="0" lang="pt-PT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" name="Text 2"/>
          <p:cNvSpPr/>
          <p:nvPr/>
        </p:nvSpPr>
        <p:spPr>
          <a:xfrm>
            <a:off x="2120760" y="2945880"/>
            <a:ext cx="6229080" cy="32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Mercado brasileiro crescerá 30% até 2025.</a:t>
            </a:r>
            <a:endParaRPr b="0" lang="pt-PT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05" name="Image 2" descr="preencoded.png"/>
          <p:cNvPicPr/>
          <p:nvPr/>
        </p:nvPicPr>
        <p:blipFill>
          <a:blip r:embed="rId3"/>
          <a:stretch/>
        </p:blipFill>
        <p:spPr>
          <a:xfrm>
            <a:off x="793800" y="3525120"/>
            <a:ext cx="1020240" cy="1224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6" name="Text 3"/>
          <p:cNvSpPr/>
          <p:nvPr/>
        </p:nvSpPr>
        <p:spPr>
          <a:xfrm>
            <a:off x="2120760" y="3729240"/>
            <a:ext cx="2551320" cy="3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Expansão LATAM</a:t>
            </a:r>
            <a:endParaRPr b="0" lang="pt-PT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7" name="Text 4"/>
          <p:cNvSpPr/>
          <p:nvPr/>
        </p:nvSpPr>
        <p:spPr>
          <a:xfrm>
            <a:off x="2120760" y="4170600"/>
            <a:ext cx="6229080" cy="32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Operação pronta para novos mercados.</a:t>
            </a:r>
            <a:endParaRPr b="0" lang="pt-PT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08" name="Image 3" descr="preencoded.png"/>
          <p:cNvPicPr/>
          <p:nvPr/>
        </p:nvPicPr>
        <p:blipFill>
          <a:blip r:embed="rId4"/>
          <a:stretch/>
        </p:blipFill>
        <p:spPr>
          <a:xfrm>
            <a:off x="793800" y="4749840"/>
            <a:ext cx="1020240" cy="1224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9" name="Text 5"/>
          <p:cNvSpPr/>
          <p:nvPr/>
        </p:nvSpPr>
        <p:spPr>
          <a:xfrm>
            <a:off x="2120760" y="4953960"/>
            <a:ext cx="2706840" cy="3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200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Margem Operacional</a:t>
            </a:r>
            <a:endParaRPr b="0" lang="pt-PT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0" name="Text 6"/>
          <p:cNvSpPr/>
          <p:nvPr/>
        </p:nvSpPr>
        <p:spPr>
          <a:xfrm>
            <a:off x="2120760" y="5395320"/>
            <a:ext cx="6229080" cy="32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Excelente devido à tecnologia própria.</a:t>
            </a:r>
            <a:endParaRPr b="0" lang="pt-PT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1" name="Text 7"/>
          <p:cNvSpPr/>
          <p:nvPr/>
        </p:nvSpPr>
        <p:spPr>
          <a:xfrm>
            <a:off x="793800" y="6204240"/>
            <a:ext cx="7556040" cy="130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O mercado brasileiro de jogos está previsto para crescer 30% até 2025. Nossa operação está preparada para expansão em novos mercados da América Latina. Possuímos uma excelente margem operacional, impulsionada pela tecnologia própria, garantindo alto potencial de retorno.</a:t>
            </a:r>
            <a:endParaRPr b="0" lang="pt-PT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3" name="Text 0"/>
          <p:cNvSpPr/>
          <p:nvPr/>
        </p:nvSpPr>
        <p:spPr>
          <a:xfrm>
            <a:off x="786600" y="618480"/>
            <a:ext cx="5056200" cy="63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949"/>
              </a:lnSpc>
              <a:tabLst>
                <a:tab algn="l" pos="0"/>
              </a:tabLst>
            </a:pPr>
            <a:r>
              <a:rPr b="0" lang="en-US" sz="3950" strike="noStrike" u="none">
                <a:solidFill>
                  <a:srgbClr val="f2f2f3"/>
                </a:solidFill>
                <a:effectLst/>
                <a:uFillTx/>
                <a:latin typeface="Poppins Light"/>
                <a:ea typeface="Poppins Light"/>
              </a:rPr>
              <a:t>Por que Investir?</a:t>
            </a:r>
            <a:endParaRPr b="0" lang="pt-PT" sz="39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4" name="Shape 1"/>
          <p:cNvSpPr/>
          <p:nvPr/>
        </p:nvSpPr>
        <p:spPr>
          <a:xfrm>
            <a:off x="1014120" y="1553760"/>
            <a:ext cx="22680" cy="4534920"/>
          </a:xfrm>
          <a:prstGeom prst="roundRect">
            <a:avLst>
              <a:gd name="adj" fmla="val 371629"/>
            </a:avLst>
          </a:prstGeom>
          <a:solidFill>
            <a:srgbClr val="56565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5" name="Shape 2"/>
          <p:cNvSpPr/>
          <p:nvPr/>
        </p:nvSpPr>
        <p:spPr>
          <a:xfrm>
            <a:off x="1218600" y="1770120"/>
            <a:ext cx="606240" cy="22680"/>
          </a:xfrm>
          <a:prstGeom prst="roundRect">
            <a:avLst>
              <a:gd name="adj" fmla="val 371629"/>
            </a:avLst>
          </a:prstGeom>
          <a:solidFill>
            <a:srgbClr val="56565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" name="Shape 3"/>
          <p:cNvSpPr/>
          <p:nvPr/>
        </p:nvSpPr>
        <p:spPr>
          <a:xfrm>
            <a:off x="786600" y="1553760"/>
            <a:ext cx="454680" cy="454680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7" name="Text 4"/>
          <p:cNvSpPr/>
          <p:nvPr/>
        </p:nvSpPr>
        <p:spPr>
          <a:xfrm>
            <a:off x="862200" y="1591920"/>
            <a:ext cx="303120" cy="37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350"/>
              </a:lnSpc>
              <a:tabLst>
                <a:tab algn="l" pos="0"/>
              </a:tabLst>
            </a:pPr>
            <a:r>
              <a:rPr b="0" lang="en-US" sz="235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1</a:t>
            </a:r>
            <a:endParaRPr b="0" lang="pt-PT" sz="2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8" name="Text 5"/>
          <p:cNvSpPr/>
          <p:nvPr/>
        </p:nvSpPr>
        <p:spPr>
          <a:xfrm>
            <a:off x="2025360" y="1623240"/>
            <a:ext cx="3286800" cy="31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0" lang="en-US" sz="195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Mercado em Crescimento</a:t>
            </a:r>
            <a:endParaRPr b="0" lang="pt-PT" sz="19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9" name="Text 6"/>
          <p:cNvSpPr/>
          <p:nvPr/>
        </p:nvSpPr>
        <p:spPr>
          <a:xfrm>
            <a:off x="2025360" y="2060640"/>
            <a:ext cx="6331680" cy="32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Alta liquidez e expansão contínua.</a:t>
            </a:r>
            <a:endParaRPr b="0" lang="pt-PT" sz="1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0" name="Shape 7"/>
          <p:cNvSpPr/>
          <p:nvPr/>
        </p:nvSpPr>
        <p:spPr>
          <a:xfrm>
            <a:off x="1218600" y="3004920"/>
            <a:ext cx="606240" cy="22680"/>
          </a:xfrm>
          <a:prstGeom prst="roundRect">
            <a:avLst>
              <a:gd name="adj" fmla="val 371629"/>
            </a:avLst>
          </a:prstGeom>
          <a:solidFill>
            <a:srgbClr val="56565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1" name="Shape 8"/>
          <p:cNvSpPr/>
          <p:nvPr/>
        </p:nvSpPr>
        <p:spPr>
          <a:xfrm>
            <a:off x="786600" y="2788920"/>
            <a:ext cx="454680" cy="454680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2" name="Text 9"/>
          <p:cNvSpPr/>
          <p:nvPr/>
        </p:nvSpPr>
        <p:spPr>
          <a:xfrm>
            <a:off x="862200" y="2826720"/>
            <a:ext cx="303120" cy="37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350"/>
              </a:lnSpc>
              <a:tabLst>
                <a:tab algn="l" pos="0"/>
              </a:tabLst>
            </a:pPr>
            <a:r>
              <a:rPr b="0" lang="en-US" sz="235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2</a:t>
            </a:r>
            <a:endParaRPr b="0" lang="pt-PT" sz="2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3" name="Text 10"/>
          <p:cNvSpPr/>
          <p:nvPr/>
        </p:nvSpPr>
        <p:spPr>
          <a:xfrm>
            <a:off x="2025360" y="2858040"/>
            <a:ext cx="2527920" cy="31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0" lang="en-US" sz="195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Produto Validado</a:t>
            </a:r>
            <a:endParaRPr b="0" lang="pt-PT" sz="19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4" name="Text 11"/>
          <p:cNvSpPr/>
          <p:nvPr/>
        </p:nvSpPr>
        <p:spPr>
          <a:xfrm>
            <a:off x="2025360" y="3295800"/>
            <a:ext cx="6331680" cy="32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Infraestrutura robusta e confiável.</a:t>
            </a:r>
            <a:endParaRPr b="0" lang="pt-PT" sz="1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5" name="Shape 12"/>
          <p:cNvSpPr/>
          <p:nvPr/>
        </p:nvSpPr>
        <p:spPr>
          <a:xfrm>
            <a:off x="1218600" y="4239720"/>
            <a:ext cx="606240" cy="22680"/>
          </a:xfrm>
          <a:prstGeom prst="roundRect">
            <a:avLst>
              <a:gd name="adj" fmla="val 371629"/>
            </a:avLst>
          </a:prstGeom>
          <a:solidFill>
            <a:srgbClr val="56565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6" name="Shape 13"/>
          <p:cNvSpPr/>
          <p:nvPr/>
        </p:nvSpPr>
        <p:spPr>
          <a:xfrm>
            <a:off x="786600" y="4023720"/>
            <a:ext cx="454680" cy="454680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7" name="Text 14"/>
          <p:cNvSpPr/>
          <p:nvPr/>
        </p:nvSpPr>
        <p:spPr>
          <a:xfrm>
            <a:off x="862200" y="4061520"/>
            <a:ext cx="303120" cy="37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350"/>
              </a:lnSpc>
              <a:tabLst>
                <a:tab algn="l" pos="0"/>
              </a:tabLst>
            </a:pPr>
            <a:r>
              <a:rPr b="0" lang="en-US" sz="235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3</a:t>
            </a:r>
            <a:endParaRPr b="0" lang="pt-PT" sz="2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8" name="Text 15"/>
          <p:cNvSpPr/>
          <p:nvPr/>
        </p:nvSpPr>
        <p:spPr>
          <a:xfrm>
            <a:off x="2025360" y="4093200"/>
            <a:ext cx="2527920" cy="31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0" lang="en-US" sz="195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Equipe Experiente</a:t>
            </a:r>
            <a:endParaRPr b="0" lang="pt-PT" sz="19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9" name="Text 16"/>
          <p:cNvSpPr/>
          <p:nvPr/>
        </p:nvSpPr>
        <p:spPr>
          <a:xfrm>
            <a:off x="2025360" y="4530600"/>
            <a:ext cx="6331680" cy="32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Orientada para inovação e resultados.</a:t>
            </a:r>
            <a:endParaRPr b="0" lang="pt-PT" sz="1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0" name="Shape 17"/>
          <p:cNvSpPr/>
          <p:nvPr/>
        </p:nvSpPr>
        <p:spPr>
          <a:xfrm>
            <a:off x="1218600" y="5474880"/>
            <a:ext cx="606240" cy="22680"/>
          </a:xfrm>
          <a:prstGeom prst="roundRect">
            <a:avLst>
              <a:gd name="adj" fmla="val 371629"/>
            </a:avLst>
          </a:prstGeom>
          <a:solidFill>
            <a:srgbClr val="56565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1" name="Shape 18"/>
          <p:cNvSpPr/>
          <p:nvPr/>
        </p:nvSpPr>
        <p:spPr>
          <a:xfrm>
            <a:off x="786600" y="5258520"/>
            <a:ext cx="454680" cy="454680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PT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2" name="Text 19"/>
          <p:cNvSpPr/>
          <p:nvPr/>
        </p:nvSpPr>
        <p:spPr>
          <a:xfrm>
            <a:off x="862200" y="5296680"/>
            <a:ext cx="303120" cy="37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350"/>
              </a:lnSpc>
              <a:tabLst>
                <a:tab algn="l" pos="0"/>
              </a:tabLst>
            </a:pPr>
            <a:r>
              <a:rPr b="0" lang="en-US" sz="235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4</a:t>
            </a:r>
            <a:endParaRPr b="0" lang="pt-PT" sz="2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3" name="Text 20"/>
          <p:cNvSpPr/>
          <p:nvPr/>
        </p:nvSpPr>
        <p:spPr>
          <a:xfrm>
            <a:off x="2025360" y="5328000"/>
            <a:ext cx="2527920" cy="31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0" lang="en-US" sz="1950" strike="noStrike" u="none">
                <a:solidFill>
                  <a:srgbClr val="e5e0df"/>
                </a:solidFill>
                <a:effectLst/>
                <a:uFillTx/>
                <a:latin typeface="Poppins Light"/>
                <a:ea typeface="Poppins Light"/>
              </a:rPr>
              <a:t>Solidez e Facilidade</a:t>
            </a:r>
            <a:endParaRPr b="0" lang="pt-PT" sz="19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4" name="Text 21"/>
          <p:cNvSpPr/>
          <p:nvPr/>
        </p:nvSpPr>
        <p:spPr>
          <a:xfrm>
            <a:off x="2025360" y="5765400"/>
            <a:ext cx="6331680" cy="32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Compliance e transação simplificada no Brasil.</a:t>
            </a:r>
            <a:endParaRPr b="0" lang="pt-PT" sz="1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5" name="Text 22"/>
          <p:cNvSpPr/>
          <p:nvPr/>
        </p:nvSpPr>
        <p:spPr>
          <a:xfrm>
            <a:off x="786600" y="6316560"/>
            <a:ext cx="7570440" cy="129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trike="noStrike" u="none">
                <a:solidFill>
                  <a:srgbClr val="e5e0df"/>
                </a:solidFill>
                <a:effectLst/>
                <a:uFillTx/>
                <a:latin typeface="Roboto Light"/>
                <a:ea typeface="Roboto Light"/>
              </a:rPr>
              <a:t>Invista em um mercado de alto crescimento e liquidez. Nosso produto é validado com infraestrutura robusta. Contamos com uma equipe experiente e inovadora. Garantimos solidez em compliance e facilidade nas transações no Brasil, consolidando um investimento seguro e promissor.</a:t>
            </a:r>
            <a:endParaRPr b="0" lang="pt-PT" sz="1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LibreOffice/25.2.2.2$Linux_X86_64 LibreOffice_project/520$Build-2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2025-06-05T21:34:22Z</dcterms:created>
  <dc:creator>PptxGenJS</dc:creator>
  <dc:description/>
  <dc:language>pt-PT</dc:language>
  <cp:lastModifiedBy/>
  <cp:lastPrinted>2025-06-09T19:11:53Z</cp:lastPrinted>
  <dcterms:modified xsi:type="dcterms:W3CDTF">2025-06-09T19:12:14Z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